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71" r:id="rId13"/>
    <p:sldId id="265" r:id="rId14"/>
    <p:sldId id="266" r:id="rId15"/>
    <p:sldId id="272" r:id="rId16"/>
    <p:sldId id="267" r:id="rId17"/>
    <p:sldId id="268" r:id="rId18"/>
    <p:sldId id="269" r:id="rId19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2" Type="http://schemas.openxmlformats.org/officeDocument/2006/relationships/tableStyles" Target="tableStyles.xml"/><Relationship Id="rId21" Type="http://schemas.openxmlformats.org/officeDocument/2006/relationships/viewProps" Target="viewProps.xml"/><Relationship Id="rId20" Type="http://schemas.openxmlformats.org/officeDocument/2006/relationships/presProps" Target="presProps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slide" Target="../slides/slide14.xml"/><Relationship Id="rId6" Type="http://schemas.openxmlformats.org/officeDocument/2006/relationships/slide" Target="../slides/slide11.xml"/><Relationship Id="rId5" Type="http://schemas.openxmlformats.org/officeDocument/2006/relationships/slide" Target="../slides/slide7.xml"/><Relationship Id="rId4" Type="http://schemas.openxmlformats.org/officeDocument/2006/relationships/slide" Target="../slides/slide5.xml"/><Relationship Id="rId3" Type="http://schemas.openxmlformats.org/officeDocument/2006/relationships/slide" Target="../slides/slide2.xml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inese#pid=67e117304e3858257340b3c1#tid=67e671650d55a6000911206b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557784" y="301752"/>
            <a:ext cx="1746504" cy="62179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45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2026</a:t>
            </a:r>
            <a:endParaRPr lang="en-US" sz="445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923544"/>
            <a:ext cx="4846320" cy="56692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31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人教版 选择性必修上册</a:t>
            </a:r>
            <a:endParaRPr lang="en-US" sz="31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mc=目录配置1#7e3b6f86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  <p:sp>
        <p:nvSpPr>
          <p:cNvPr id="4" name="C_0#auto_editor_catalog_0?lid=9261a09cf&amp;cid=9261a09cf&amp;vtp=1">
            <a:hlinkClick r:id="rId3" action="ppaction://hlinksldjump"/>
          </p:cNvPr>
          <p:cNvSpPr/>
          <p:nvPr/>
        </p:nvSpPr>
        <p:spPr>
          <a:xfrm>
            <a:off x="4654296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</a:t>
            </a:r>
            <a:endParaRPr lang="en-US" sz="2200" dirty="0"/>
          </a:p>
        </p:txBody>
      </p:sp>
      <p:sp>
        <p:nvSpPr>
          <p:cNvPr id="5" name="C_0#auto_editor_catalog_0?lid=614d24455&amp;cid=614d24455&amp;vtp=1">
            <a:hlinkClick r:id="rId4" action="ppaction://hlinksldjump"/>
          </p:cNvPr>
          <p:cNvSpPr/>
          <p:nvPr/>
        </p:nvSpPr>
        <p:spPr>
          <a:xfrm>
            <a:off x="5230368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</a:t>
            </a:r>
            <a:endParaRPr lang="en-US" sz="2200" dirty="0"/>
          </a:p>
        </p:txBody>
      </p:sp>
      <p:sp>
        <p:nvSpPr>
          <p:cNvPr id="6" name="C_0#auto_editor_catalog_0?lid=62179bd37&amp;cid=62179bd37&amp;vtp=1">
            <a:hlinkClick r:id="rId5" action="ppaction://hlinksldjump"/>
          </p:cNvPr>
          <p:cNvSpPr/>
          <p:nvPr/>
        </p:nvSpPr>
        <p:spPr>
          <a:xfrm>
            <a:off x="5806440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</a:t>
            </a:r>
            <a:endParaRPr lang="en-US" sz="2200" dirty="0"/>
          </a:p>
        </p:txBody>
      </p:sp>
      <p:sp>
        <p:nvSpPr>
          <p:cNvPr id="7" name="C_0#auto_editor_catalog_0?lid=81765f5c6&amp;cid=81765f5c6&amp;vtp=1">
            <a:hlinkClick r:id="rId6" action="ppaction://hlinksldjump"/>
          </p:cNvPr>
          <p:cNvSpPr/>
          <p:nvPr/>
        </p:nvSpPr>
        <p:spPr>
          <a:xfrm>
            <a:off x="6382512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</a:t>
            </a:r>
            <a:endParaRPr lang="en-US" sz="2200" dirty="0"/>
          </a:p>
        </p:txBody>
      </p:sp>
      <p:sp>
        <p:nvSpPr>
          <p:cNvPr id="8" name="C_0#auto_editor_catalog_0?lid=f07aef5af&amp;cid=f07aef5af&amp;vtp=1">
            <a:hlinkClick r:id="rId7" action="ppaction://hlinksldjump"/>
          </p:cNvPr>
          <p:cNvSpPr/>
          <p:nvPr/>
        </p:nvSpPr>
        <p:spPr>
          <a:xfrm>
            <a:off x="6958584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</a:t>
            </a:r>
            <a:endParaRPr lang="en-US" sz="22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theme" Target="../theme/theme1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#7e3b6f861.fixed?color=0,173,163&amp;vtp=1&amp;bbb=1"/>
          <p:cNvSpPr/>
          <p:nvPr/>
        </p:nvSpPr>
        <p:spPr>
          <a:xfrm>
            <a:off x="0" y="2011680"/>
            <a:ext cx="12188952" cy="795528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6200"/>
              </a:lnSpc>
            </a:pPr>
            <a:r>
              <a:rPr lang="en-US" altLang="zh-CN" sz="5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课时评价作业</a:t>
            </a:r>
            <a:endParaRPr lang="en-US" altLang="zh-CN" sz="5000" dirty="0"/>
          </a:p>
        </p:txBody>
      </p:sp>
      <p:sp>
        <p:nvSpPr>
          <p:cNvPr id="3" name="C_1_BD#7e3b6f861.fixed?color=0,173,163&amp;vtp=1&amp;bbb=1"/>
          <p:cNvSpPr/>
          <p:nvPr/>
        </p:nvSpPr>
        <p:spPr>
          <a:xfrm>
            <a:off x="466344" y="3675888"/>
            <a:ext cx="11018520" cy="123037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课时评价作业（十八）</a:t>
            </a:r>
            <a:r>
              <a:rPr lang="en-US" altLang="zh-CN" sz="4000" b="1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运用有效的推理形式</a:t>
            </a:r>
            <a:endParaRPr lang="en-US" altLang="zh-CN" sz="40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2_AS.7_1#62179bd37?pid=7e3b6f861&amp;color=0,0,0&amp;vtp=1&amp;bt=1&amp;bbb=1&amp;hb=1"/>
          <p:cNvSpPr/>
          <p:nvPr/>
        </p:nvSpPr>
        <p:spPr>
          <a:xfrm>
            <a:off x="612648" y="468000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在最高层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”，即站在飞来峰的最高处。故小前提可表述为：我（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王安石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站在飞来峰的最高处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。确定结论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结论是基于大前提和小前提得出的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一个必然结果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，也就是作者因为“身在最高层”而“不畏浮云遮望眼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故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结论可表述为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：所以我（王安石）不怕被浮云遮挡视线。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2_BD.8_1#81765f5c6?sp=1&amp;pid=7e3b6f861&amp;color=0,0,0&amp;vtp=1&amp;bt=1&amp;bbb=1&amp;hb=1"/>
          <p:cNvSpPr/>
          <p:nvPr/>
        </p:nvSpPr>
        <p:spPr>
          <a:xfrm>
            <a:off x="612648" y="468000"/>
            <a:ext cx="10963656" cy="1143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5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4.</a:t>
            </a: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（2025</a:t>
            </a: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河北衡水中学测试</a:t>
            </a: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请参照文段中画线的例句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合理进行逻辑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推断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，续写后面的句子。（4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  <p:sp>
        <p:nvSpPr>
          <p:cNvPr id="3" name="QB_2_BD.8_2#81765f5c6?sp=1&amp;pid=7e3b6f861&amp;color=0,0,0&amp;vtp=1&amp;bbb=1&amp;hb=1"/>
          <p:cNvSpPr/>
          <p:nvPr/>
        </p:nvSpPr>
        <p:spPr>
          <a:xfrm>
            <a:off x="612648" y="1654255"/>
            <a:ext cx="10963656" cy="1143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500"/>
              </a:lnSpc>
            </a:pPr>
            <a:r>
              <a:rPr lang="en-US" altLang="zh-CN" sz="2800" b="0" i="0" spc="-5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当下很多励志鸡汤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常被冠以一些商界名人的名义到处传播</a:t>
            </a:r>
            <a:r>
              <a:rPr lang="en-US" altLang="zh-CN" sz="2800" b="0" i="0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pc="-5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给不</a:t>
            </a:r>
            <a:endParaRPr lang="en-US" altLang="zh-CN" sz="2800" b="0" i="0" spc="-5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0" i="0" spc="-5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同境遇的人以鼓励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当然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很多句子也存在矛盾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经不起推敲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譬如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endParaRPr lang="en-US" altLang="zh-CN" sz="2800" spc="-50" dirty="0"/>
          </a:p>
        </p:txBody>
      </p:sp>
      <p:sp>
        <p:nvSpPr>
          <p:cNvPr id="4" name="QB_2_BD.8_3#81765f5c6?sp=1&amp;pid=7e3b6f861&amp;color=0,0,0&amp;vtp=1&amp;bbb=1&amp;hb=1"/>
          <p:cNvSpPr/>
          <p:nvPr/>
        </p:nvSpPr>
        <p:spPr>
          <a:xfrm>
            <a:off x="612648" y="2835355"/>
            <a:ext cx="10963656" cy="3429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5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你穷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是因为你没有野心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然而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人有了野心</a:t>
            </a:r>
            <a:r>
              <a:rPr lang="en-US" altLang="zh-CN" sz="2800" b="0" i="0" u="sng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sng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并不一定就真</a:t>
            </a:r>
            <a:endParaRPr lang="en-US" altLang="zh-CN" sz="2800" b="0" i="0" u="sng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0" i="0" u="sng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的不会穷了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。“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网络上就一句话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光脚的永远不怕穿鞋的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____。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0" i="0" u="sng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上当是因为自己太贪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那么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贪心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是不是一种对成功的贪婪</a:t>
            </a:r>
            <a:r>
              <a:rPr lang="en-US" altLang="zh-CN" sz="2800" b="0" i="0" u="sng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？“</a:t>
            </a:r>
            <a:r>
              <a:rPr lang="en-US" altLang="zh-CN" sz="2800" b="0" i="0" u="sng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世</a:t>
            </a:r>
            <a:endParaRPr lang="en-US" altLang="zh-CN" sz="2800" b="0" i="0" u="sng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0" i="0" u="sng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界上没有免费的午餐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永远不要走捷径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②____？</a:t>
            </a:r>
            <a:endParaRPr lang="en-US" altLang="zh-CN" sz="2800" dirty="0"/>
          </a:p>
          <a:p>
            <a:pPr latinLnBrk="1">
              <a:lnSpc>
                <a:spcPts val="45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</a:t>
            </a:r>
            <a:endParaRPr lang="en-US" altLang="zh-CN" sz="2800" dirty="0"/>
          </a:p>
        </p:txBody>
      </p:sp>
      <p:sp>
        <p:nvSpPr>
          <p:cNvPr id="5" name="QB_2_AN.9_1#81765f5c6.blank?pid=7e3b6f861&amp;color=0,0,0&amp;vpa=2&amp;vtp=1&amp;bbb=1&amp;hb=1"/>
          <p:cNvSpPr/>
          <p:nvPr/>
        </p:nvSpPr>
        <p:spPr>
          <a:xfrm>
            <a:off x="612648" y="5091510"/>
            <a:ext cx="10963656" cy="112649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320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  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但是，人光着脚，并不一定就真的敢肆无忌惮了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②那么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走捷径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，就一定不能成功吗（每处2分，逻辑推理合理即可）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2_AS.10_1#81765f5c6?pid=7e3b6f861&amp;color=0,0,0&amp;vtp=1&amp;bt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①“你穷，是因为你没有野心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其逻辑是先陈述一个有因果关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系的观点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，然后通过转折进行反驳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指出即便有了所说的原因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有野心），也不一定能达成相应的结果（不穷）。“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网络上就一句话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光脚的永远不怕穿鞋的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”，按照例句的逻辑结构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续写句子应转折指出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即便处于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“光脚”这种看似无所畏惧的状态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也不一定就真的能够肆无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忌惮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、无所顾虑地行事。据此可写“但是，人光着脚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并不一定就真的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敢肆无忌惮了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”。②“上当是因为自己太贪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是先提出一个关于结果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上当）与原因（太贪）的观点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后续通过反问对这种因果关系里原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2_AS.10_1#81765f5c6?pid=7e3b6f861&amp;color=0,0,0&amp;vtp=1&amp;bt=1&amp;bbb=1&amp;hb=1"/>
          <p:cNvSpPr/>
          <p:nvPr/>
        </p:nvSpPr>
        <p:spPr>
          <a:xfrm>
            <a:off x="612648" y="468000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因相关概念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（贪心）的定性质疑。“世界上没有免费的午餐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永远不要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走捷径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！”表达的是一种否定走捷径的观点，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按照前面例句的逻辑结构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续写的句子应通过反问的形式对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“不走捷径”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这一论断进行反向思考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提出是不是走捷径就一定不能成功的疑问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。据此可写“那么，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走捷径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就一定不能成功吗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2_BD.11_1#f07aef5af?sp=1&amp;pid=7e3b6f861&amp;color=0,0,0&amp;vtp=1&amp;bt=1&amp;bbb=1"/>
          <p:cNvSpPr/>
          <p:nvPr/>
        </p:nvSpPr>
        <p:spPr>
          <a:xfrm>
            <a:off x="612648" y="468000"/>
            <a:ext cx="10963656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5.</a:t>
            </a: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（2025</a:t>
            </a: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河南联考</a:t>
            </a: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阅读下面的文字，完成题目。</a:t>
            </a:r>
            <a:endParaRPr lang="en-US" altLang="zh-CN" sz="2800" dirty="0"/>
          </a:p>
        </p:txBody>
      </p:sp>
      <p:sp>
        <p:nvSpPr>
          <p:cNvPr id="3" name="QB_2_BD.11_2#f07aef5af?sp=1&amp;pid=7e3b6f861&amp;color=0,0,0&amp;vtp=1&amp;bbb=1&amp;hb=1"/>
          <p:cNvSpPr/>
          <p:nvPr/>
        </p:nvSpPr>
        <p:spPr>
          <a:xfrm>
            <a:off x="612648" y="1085231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胰岛素相当于车钥匙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细胞膜上的受体就好比车锁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在正常情况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胰岛素与细胞膜上的受体结合后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才能启动细胞内部的一系列活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从而发挥降血糖的作用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u="wavy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胰岛素抵抗就好比车钥匙不好用了</a:t>
            </a:r>
            <a:r>
              <a:rPr lang="en-US" altLang="zh-CN" sz="2800" b="0" i="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wavy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可</a:t>
            </a:r>
            <a:endParaRPr lang="en-US" altLang="zh-CN" sz="2800" b="0" i="0" u="wavy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u="wavy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能是锁孔被脂肪堵住了</a:t>
            </a:r>
            <a:r>
              <a:rPr lang="en-US" altLang="zh-CN" sz="2800" b="0" i="0" u="wavy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wavy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也可能是锁的结构改变了</a:t>
            </a:r>
            <a:r>
              <a:rPr lang="en-US" altLang="zh-CN" sz="2800" b="0" i="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wavy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导致很多锁打不</a:t>
            </a:r>
            <a:endParaRPr lang="en-US" altLang="zh-CN" sz="2800" b="0" i="0" u="wavy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u="wavy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开</a:t>
            </a:r>
            <a:r>
              <a:rPr lang="en-US" altLang="zh-CN" sz="2800" b="0" i="0" u="wavy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wavy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车就打不着</a:t>
            </a:r>
            <a:r>
              <a:rPr lang="en-US" altLang="zh-CN" sz="2800" b="0" i="0" u="wavy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wavy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细胞无法摄取葡萄糖</a:t>
            </a:r>
            <a:r>
              <a:rPr lang="en-US" altLang="zh-CN" sz="2800" b="0" i="0" u="wavy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wavy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就无法发挥降血糖作用</a:t>
            </a:r>
            <a:r>
              <a:rPr lang="en-US" altLang="zh-CN" sz="2800" b="0" i="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wavy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</a:t>
            </a:r>
            <a:endParaRPr lang="en-US" altLang="zh-CN" sz="2800" b="0" i="0" u="wavy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u="wavy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时即使有再多的钥匙也没有用</a:t>
            </a:r>
            <a:r>
              <a:rPr lang="en-US" altLang="zh-CN" sz="2800" b="0" i="0" u="wavy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u="wavy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2_BD.14_3#f07aef5af?pid=7e3b6f861&amp;color=0,0,0&amp;mp=1&amp;vtp=1&amp;bt=1&amp;bbb=1&amp;hb=1&amp;hltap=1"/>
          <p:cNvSpPr/>
          <p:nvPr/>
        </p:nvSpPr>
        <p:spPr>
          <a:xfrm>
            <a:off x="612648" y="468000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文中画波浪线句子的推理形象生动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请结合具体内容简要分析其推理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过程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2_AN.15_1#f07aef5af?pid=7e3b6f861&amp;color=0,0,0&amp;mp=1&amp;vtp=1&amp;bt=1&amp;bbb=1&amp;hb=1&amp;hla=1"/>
          <p:cNvSpPr/>
          <p:nvPr/>
        </p:nvSpPr>
        <p:spPr>
          <a:xfrm>
            <a:off x="612648" y="1735460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①先将胰岛素抵抗这一复杂的医学现象与日常生活中常见的车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钥匙不好用进行关联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。②然后借用“锁孔被堵或锁的结构改变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来说明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细胞膜上的受体被脂肪阻碍”和“细胞膜上的受体的结构发生改变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两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种情况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③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最后得出胰岛素抵抗导致细胞无法发挥应有的降血糖作用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这一结论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。（每点2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2_AS.12_1#f07aef5af?pid=7e3b6f861&amp;color=0,0,0&amp;vtp=1&amp;bt=1&amp;bbb=1&amp;hb=1"/>
          <p:cNvSpPr/>
          <p:nvPr/>
        </p:nvSpPr>
        <p:spPr>
          <a:xfrm>
            <a:off x="612648" y="468000"/>
            <a:ext cx="10963656" cy="5842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6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①把“胰岛素抵抗”比作“车钥匙不好用”，这是推理的基础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将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抽象的医学现象与常见的生活现象相联系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使复杂的医学原理更易于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理解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。②将“细胞膜上的受体被脂肪阻碍”比作“锁孔被堵”，将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细胞膜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上的受体的结构发生改变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”比作“锁的结构改变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将胰岛素抵抗导致细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胞不能正常发挥降血糖作用的多种可能原因具象化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使读者能更直观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地理解胰岛素与受体结合受阻的情况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。③最后是结论的推导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参照车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钥匙打不开锁导致车无法启动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，得出胰岛素抵抗时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因胰岛素与受体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结合受阻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，细胞无法摄取葡萄糖，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进而不能发挥降血糖作用的结论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从而完成从生活现象到医学原理的</a:t>
            </a:r>
            <a:r>
              <a:rPr lang="zh-CN" altLang="en-US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对照理解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过程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帮助读者更好地理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解胰岛素抵抗这一医学现象及其导致的结果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2_BD.1_1#9261a09cf?sp=1&amp;pid=7e3b6f861&amp;color=0,0,0&amp;vtp=1&amp;bt=1&amp;bbb=1"/>
          <p:cNvSpPr/>
          <p:nvPr/>
        </p:nvSpPr>
        <p:spPr>
          <a:xfrm>
            <a:off x="612648" y="468000"/>
            <a:ext cx="10963656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</a:t>
            </a: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（2025</a:t>
            </a: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重庆联考</a:t>
            </a: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阅读下面的文字，完成题目。</a:t>
            </a:r>
            <a:endParaRPr lang="en-US" altLang="zh-CN" sz="2800" dirty="0"/>
          </a:p>
        </p:txBody>
      </p:sp>
      <p:sp>
        <p:nvSpPr>
          <p:cNvPr id="3" name="QC_2_BD.1_2#9261a09cf?sp=1&amp;pid=7e3b6f861&amp;color=0,0,0&amp;vtp=1&amp;bbb=1&amp;hb=1"/>
          <p:cNvSpPr/>
          <p:nvPr/>
        </p:nvSpPr>
        <p:spPr>
          <a:xfrm>
            <a:off x="612648" y="1085231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辞要好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字要好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款式要好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要和画的内容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形式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风格恰相配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使题词成为画的一个有机的部分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这实在不是容易的事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而且据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我自己的经验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好的画确实是比较好题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u="sng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打个不十分伦类的比譬吧</a:t>
            </a:r>
            <a:r>
              <a:rPr lang="en-US" altLang="zh-CN" sz="2800" b="0" i="0" u="sng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u="sng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u="sng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就好像好的马比较好骑那样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经受过训练的马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只要略通骑术</a:t>
            </a:r>
            <a:r>
              <a:rPr lang="en-US" altLang="zh-CN" sz="2800" b="0" i="0" u="sng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sng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它差</a:t>
            </a:r>
            <a:endParaRPr lang="en-US" altLang="zh-CN" sz="2800" b="0" i="0" u="sng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u="sng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不多事事可以如人意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即使你是初次学骑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sng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它也不会让你十分为难</a:t>
            </a:r>
            <a:r>
              <a:rPr lang="en-US" altLang="zh-CN" sz="2800" b="0" i="0" u="sng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 u="sng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没有经过训练的劣马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那是不敢领教的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2_BD.1_3#9261a09cf?pid=7e3b6f861&amp;color=0,0,0&amp;mp=1&amp;vtp=1&amp;bt=1&amp;bbb=1&amp;hb=1"/>
          <p:cNvSpPr/>
          <p:nvPr/>
        </p:nvSpPr>
        <p:spPr>
          <a:xfrm>
            <a:off x="612648" y="466344"/>
            <a:ext cx="10963656" cy="1295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文中画横线的句子是一个类比推理，对此理解正确的一项是（3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2_AN.2_1#9261a09cf.bracket?pid=7e3b6f861&amp;color=0,0,0&amp;mp=1&amp;vpa=1&amp;vtp=1"/>
          <p:cNvSpPr/>
          <p:nvPr/>
        </p:nvSpPr>
        <p:spPr>
          <a:xfrm>
            <a:off x="889666" y="1121664"/>
            <a:ext cx="515938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endParaRPr lang="en-US" altLang="zh-CN" sz="2800" dirty="0"/>
          </a:p>
        </p:txBody>
      </p:sp>
      <p:sp>
        <p:nvSpPr>
          <p:cNvPr id="4" name="QC_2_BD.1_4#9261a09cf.choices?pid=7e3b6f861&amp;color=0,0,0&amp;vtp=1&amp;bbb=1"/>
          <p:cNvSpPr/>
          <p:nvPr/>
        </p:nvSpPr>
        <p:spPr>
          <a:xfrm>
            <a:off x="612648" y="1806014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好的马比较好骑，用骑马来类比题画，推理出好的画就好题。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用经受过训练的马来类比画家，推理出画家要经过训练才能作好画。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用略通骑术来类比题画，推理出题画不需要太多的技巧。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用初次学骑类比初次学画，推理出初次学画不会让人十分为难。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2_AS.3_1#9261a09cf?pid=7e3b6f861&amp;color=0,0,0&amp;mp=1&amp;vtp=1&amp;bt=1&amp;bbb=1&amp;hb=1"/>
          <p:cNvSpPr/>
          <p:nvPr/>
        </p:nvSpPr>
        <p:spPr>
          <a:xfrm>
            <a:off x="612648" y="468000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画线句用“好的马比较好骑”类比“好的画确实是比较好题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由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经受过训练的马，只要略通骑术，它差不多事事可以如人意”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可推出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好的画作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，只要略懂画的人都可以题字，而且还容易符合意境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与画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作相得益彰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2_BD.14_1#614d24455?sp=1&amp;pid=7e3b6f861&amp;color=0,0,0&amp;vtp=1&amp;bt=1&amp;bbb=1&amp;hb=1&amp;hltap=1"/>
          <p:cNvSpPr/>
          <p:nvPr/>
        </p:nvSpPr>
        <p:spPr>
          <a:xfrm>
            <a:off x="612648" y="468000"/>
            <a:ext cx="10963656" cy="57277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请你依据下面“二难推理”示例，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写出贾宝玉这段心理描写的推理过程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4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示例］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如果只从经验出发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就会犯经验主义错误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如果只从书本出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发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就会犯本本主义错误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或者只从经验出发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或者只从书本出发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总之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都会犯错误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4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红楼梦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第六十四回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贾宝玉得知林黛玉在私室内用瓜果奠祭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时想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:“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但我此刻走去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见他伤感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必极力劝解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又怕他烦恼郁结于心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;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若不去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又恐他过于伤感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无人劝止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两件皆足致疾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endParaRPr lang="en-US" altLang="zh-CN" sz="2800" dirty="0"/>
          </a:p>
          <a:p>
            <a:pPr latinLnBrk="1">
              <a:lnSpc>
                <a:spcPts val="4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2_AN.15_1#614d24455?sp=1&amp;pid=7e3b6f861&amp;color=0,0,0&amp;vtp=1&amp;bt=1&amp;bbb=1&amp;hb=1&amp;hla=1"/>
          <p:cNvSpPr/>
          <p:nvPr/>
        </p:nvSpPr>
        <p:spPr>
          <a:xfrm>
            <a:off x="612648" y="4645284"/>
            <a:ext cx="10963656" cy="1562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如果我去劝解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，黛玉会因烦恼郁结于心而生疾;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如果我不去劝解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黛玉会因过于伤感而生疾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;或者我去劝解，或者我不去劝解</a:t>
            </a:r>
            <a:r>
              <a:rPr lang="zh-CN" altLang="en-US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总之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会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致黛玉生疾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。（3分，需依据“二难推理”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写出推理过程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2_AS.5_1#614d24455?pid=7e3b6f861&amp;color=0,0,0&amp;vtp=1&amp;bt=1&amp;bbb=1&amp;hb=1"/>
          <p:cNvSpPr/>
          <p:nvPr/>
        </p:nvSpPr>
        <p:spPr>
          <a:xfrm>
            <a:off x="612648" y="468000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所谓“二难推理”，从示例来看，即给出两个假定前提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要从这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两个前提中选择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，然而无论选择哪个，都会产生同样的结果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。“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见他伤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感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，必极力劝解”是第一个假定前提，“极力劝解”的结果是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烦恼郁结于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心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”;“若不去”是第二个假定前提，“不去”劝解的结果是“过于伤感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无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人劝止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”;总之，无论去不去劝解，这两个做法“皆足致疾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弄清逻辑关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系后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，按照示例所给的句式进行合理阐述即可。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2_BD.6_1#62179bd37?sp=1&amp;pid=7e3b6f861&amp;color=0,0,0&amp;vtp=1&amp;bt=1&amp;bbb=1&amp;hb=1"/>
          <p:cNvSpPr/>
          <p:nvPr/>
        </p:nvSpPr>
        <p:spPr>
          <a:xfrm>
            <a:off x="612648" y="468000"/>
            <a:ext cx="10963656" cy="571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3.</a:t>
            </a: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（2025</a:t>
            </a: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江苏扬州检测</a:t>
            </a: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语言和逻辑有密不可分的关系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中国一些古诗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词作品作为一种语言表达艺术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也因为蕴含着逻辑推理而别有理趣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如王安石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《登飞来峰》“飞来山上千寻塔，闻说鸡鸣见日升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不畏浮云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遮望眼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，自缘身在最高层”中第三、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四句就包含着一个省略三段论推理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请仿照下面示例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，将这个省略三段论推理完整表达出来。（3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0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示例］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离人泪是液体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故可用来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染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物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0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大前提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所有的液体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都是可用来染物的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0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小前提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离人泪是液体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0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结论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离人泪是可用来染物的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2_BD.14_2#62179bd37?pid=7e3b6f861&amp;color=0,0,0&amp;mp=1&amp;vtp=1&amp;bt=1&amp;bbb=1&amp;hb=1&amp;hltap=1"/>
          <p:cNvSpPr/>
          <p:nvPr/>
        </p:nvSpPr>
        <p:spPr>
          <a:xfrm>
            <a:off x="612648" y="466344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仿写：不畏浮云遮望眼，自缘身在最高层。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2_AN.15_1#62179bd37?pid=7e3b6f861&amp;color=0,0,0&amp;mp=1&amp;vtp=1&amp;bt=1&amp;bbb=1&amp;hla=1"/>
          <p:cNvSpPr/>
          <p:nvPr/>
        </p:nvSpPr>
        <p:spPr>
          <a:xfrm>
            <a:off x="612648" y="1093724"/>
            <a:ext cx="10963656" cy="1981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2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大前提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：站在最高处的人，不怕被浮云遮挡视线。（1分）</a:t>
            </a:r>
            <a:endParaRPr lang="en-US" altLang="zh-CN" sz="2800" dirty="0"/>
          </a:p>
          <a:p>
            <a:pPr latinLnBrk="1">
              <a:lnSpc>
                <a:spcPts val="52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小前提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：我（王安石）站在飞来峰的最高处。（1分）</a:t>
            </a:r>
            <a:endParaRPr lang="en-US" altLang="zh-CN" sz="2800" dirty="0"/>
          </a:p>
          <a:p>
            <a:pPr latinLnBrk="1">
              <a:lnSpc>
                <a:spcPts val="52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结论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：所以我（王安石）不怕被浮云遮挡视线。（1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2_AS.7_1#62179bd37?pid=7e3b6f861&amp;color=0,0,0&amp;vtp=1&amp;bt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首先要理解诗句哲理。《登飞来峰》中的第三、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四句的意思是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作者不怕浮云遮挡自己的视线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，因为他站在飞来峰上的最高处。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作者通过自身的位置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（最高处）来解释他为何能不怕浮云的遮挡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然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后将诗句哲理转化为三段论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。确定大前提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大前提应是一个普遍性的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陈述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，即站在高处的人有一个共同的特点或能力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这个特点或能力就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是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“不畏浮云遮望眼”，即“不怕被浮云遮挡视线”。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故大前提可表述为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站在最高处的人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，不怕被浮云遮挡视线。确定小前提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小前提应是一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个关于特定个体或情况的陈述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，即作者自己的位置或状态，也就是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身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3760</Words>
  <Application>WPS 演示</Application>
  <PresentationFormat>宽屏</PresentationFormat>
  <Paragraphs>150</Paragraphs>
  <Slides>16</Slides>
  <Notes>15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28" baseType="lpstr">
      <vt:lpstr>Arial</vt:lpstr>
      <vt:lpstr>宋体</vt:lpstr>
      <vt:lpstr>Wingdings</vt:lpstr>
      <vt:lpstr>Times New Roman</vt:lpstr>
      <vt:lpstr>微软雅黑</vt:lpstr>
      <vt:lpstr>Times New Roman</vt:lpstr>
      <vt:lpstr>宋体</vt:lpstr>
      <vt:lpstr>楷体</vt:lpstr>
      <vt:lpstr>Calibri</vt:lpstr>
      <vt:lpstr>Arial Unicode MS</vt:lpstr>
      <vt:lpstr>等线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曲一线</cp:lastModifiedBy>
  <cp:revision>4</cp:revision>
  <dcterms:created xsi:type="dcterms:W3CDTF">2025-03-28T12:49:00Z</dcterms:created>
  <dcterms:modified xsi:type="dcterms:W3CDTF">2025-09-03T11:33:31Z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E75344A9D7AC4900A27FBB75A9A497A0_12</vt:lpwstr>
  </property>
  <property fmtid="{D5CDD505-2E9C-101B-9397-08002B2CF9AE}" pid="3" name="KSOProductBuildVer">
    <vt:lpwstr>2052-12.1.0.22529</vt:lpwstr>
  </property>
</Properties>
</file>